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40" r:id="rId1"/>
  </p:sldMasterIdLst>
  <p:notesMasterIdLst>
    <p:notesMasterId r:id="rId25"/>
  </p:notesMasterIdLst>
  <p:sldIdLst>
    <p:sldId id="256" r:id="rId2"/>
    <p:sldId id="283" r:id="rId3"/>
    <p:sldId id="282" r:id="rId4"/>
    <p:sldId id="258" r:id="rId5"/>
    <p:sldId id="259" r:id="rId6"/>
    <p:sldId id="261" r:id="rId7"/>
    <p:sldId id="284" r:id="rId8"/>
    <p:sldId id="277" r:id="rId9"/>
    <p:sldId id="278" r:id="rId10"/>
    <p:sldId id="279" r:id="rId11"/>
    <p:sldId id="262" r:id="rId12"/>
    <p:sldId id="275" r:id="rId13"/>
    <p:sldId id="276" r:id="rId14"/>
    <p:sldId id="274" r:id="rId15"/>
    <p:sldId id="263" r:id="rId16"/>
    <p:sldId id="264" r:id="rId17"/>
    <p:sldId id="265" r:id="rId18"/>
    <p:sldId id="266" r:id="rId19"/>
    <p:sldId id="267" r:id="rId20"/>
    <p:sldId id="270" r:id="rId21"/>
    <p:sldId id="271" r:id="rId22"/>
    <p:sldId id="280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F7D0689D-F78E-4289-9A5E-299AB2A7D397}">
          <p14:sldIdLst>
            <p14:sldId id="256"/>
          </p14:sldIdLst>
        </p14:section>
        <p14:section name="Теория метода" id="{CD6269E9-AA86-42EC-948A-3FCA11501C4E}">
          <p14:sldIdLst>
            <p14:sldId id="283"/>
            <p14:sldId id="282"/>
            <p14:sldId id="258"/>
            <p14:sldId id="259"/>
            <p14:sldId id="261"/>
            <p14:sldId id="284"/>
          </p14:sldIdLst>
        </p14:section>
        <p14:section name="Реализация фильтра" id="{CF98E9B4-A9CB-4E61-9EF5-FB2C5CC4AA59}">
          <p14:sldIdLst>
            <p14:sldId id="277"/>
            <p14:sldId id="278"/>
            <p14:sldId id="279"/>
          </p14:sldIdLst>
        </p14:section>
        <p14:section name="Тестовые данные" id="{E911B764-06A8-4DFD-B48B-B4628635B104}">
          <p14:sldIdLst>
            <p14:sldId id="262"/>
            <p14:sldId id="275"/>
            <p14:sldId id="276"/>
            <p14:sldId id="274"/>
            <p14:sldId id="263"/>
            <p14:sldId id="264"/>
            <p14:sldId id="265"/>
            <p14:sldId id="266"/>
            <p14:sldId id="267"/>
          </p14:sldIdLst>
        </p14:section>
        <p14:section name="Результаты работы" id="{E198AD78-7A9A-4341-B797-1702E0ECAC13}">
          <p14:sldIdLst>
            <p14:sldId id="270"/>
            <p14:sldId id="271"/>
            <p14:sldId id="280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5523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25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4AE13B-8D54-4B56-B59A-2E23B0A6EEE5}" type="datetimeFigureOut">
              <a:rPr lang="ru-RU" smtClean="0"/>
              <a:t>31.05.2023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CCB4D1-F24A-42F2-B119-D42FB6FCB6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93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EAC7-5D62-4E7E-A1DC-4EEFB34BE477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70263-D428-4ED4-BFD6-34543A0B7595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0789-FE31-4E52-951F-981A7CBF96EF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6"/>
          <p:cNvSpPr/>
          <p:nvPr userDrawn="1"/>
        </p:nvSpPr>
        <p:spPr>
          <a:xfrm>
            <a:off x="11628000" y="36000"/>
            <a:ext cx="504000" cy="50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03" y="1123837"/>
            <a:ext cx="3122762" cy="4601183"/>
          </a:xfrm>
        </p:spPr>
        <p:txBody>
          <a:bodyPr/>
          <a:lstStyle>
            <a:lvl1pPr>
              <a:defRPr>
                <a:ln>
                  <a:solidFill>
                    <a:schemeClr val="accent6">
                      <a:lumMod val="75000"/>
                    </a:scheme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AD765-7144-4971-99E4-F3063A73F9FE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5054" y="92870"/>
            <a:ext cx="1530927" cy="365125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CB72C-DA62-415A-9663-A9FA1B8A34A5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4C5F-D0DB-45B8-9BCA-7DAB7CFE5DE5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AD99-84DE-4F61-84B3-5C58A5050427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FA1DD-65D7-423E-9B80-59A1F0C9408B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43235-AA1B-47E8-9D01-EDFC0D6D7C9C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FE753-3B0A-4E0B-BCE9-12A441F4A1FF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5A8DD-CA0E-4476-88D8-982B8FEAE5F8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ACCD773-67E8-4694-9039-E91726345087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302761" y="910259"/>
            <a:ext cx="7315200" cy="3255264"/>
          </a:xfrm>
          <a:noFill/>
          <a:effectLst/>
        </p:spPr>
        <p:txBody>
          <a:bodyPr>
            <a:normAutofit fontScale="90000"/>
          </a:bodyPr>
          <a:lstStyle/>
          <a:p>
            <a:r>
              <a:rPr lang="ru-RU" dirty="0">
                <a:ln>
                  <a:solidFill>
                    <a:schemeClr val="accent6">
                      <a:lumMod val="75000"/>
                    </a:schemeClr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Разработка численных методов обработки сейсмических изображений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978619"/>
              </p:ext>
            </p:extLst>
          </p:nvPr>
        </p:nvGraphicFramePr>
        <p:xfrm>
          <a:off x="272207" y="4553712"/>
          <a:ext cx="882866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4330">
                  <a:extLst>
                    <a:ext uri="{9D8B030D-6E8A-4147-A177-3AD203B41FA5}">
                      <a16:colId xmlns:a16="http://schemas.microsoft.com/office/drawing/2014/main" val="1552687530"/>
                    </a:ext>
                  </a:extLst>
                </a:gridCol>
                <a:gridCol w="4414330">
                  <a:extLst>
                    <a:ext uri="{9D8B030D-6E8A-4147-A177-3AD203B41FA5}">
                      <a16:colId xmlns:a16="http://schemas.microsoft.com/office/drawing/2014/main" val="22637193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b="0" i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Автор:</a:t>
                      </a:r>
                    </a:p>
                    <a:p>
                      <a:r>
                        <a:rPr lang="ru-RU" i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Хайдарпашич Руслан Сафетович</a:t>
                      </a:r>
                    </a:p>
                    <a:p>
                      <a:endParaRPr lang="ru-RU" i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b="0" i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Научный руководитель:</a:t>
                      </a:r>
                    </a:p>
                    <a:p>
                      <a:r>
                        <a:rPr lang="ru-RU" b="0" i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Профессор кафедры МФ, зав. лабораторией ВЭ, д-р физ.-мат. наук</a:t>
                      </a:r>
                    </a:p>
                    <a:p>
                      <a:r>
                        <a:rPr lang="ru-RU" b="1" i="1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Ильинский Анатолий Серафимович</a:t>
                      </a:r>
                    </a:p>
                    <a:p>
                      <a:endParaRPr lang="ru-RU" i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097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50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</a:t>
            </a:r>
            <a:br>
              <a:rPr lang="ru-RU" dirty="0" smtClean="0"/>
            </a:br>
            <a:r>
              <a:rPr lang="ru-RU" dirty="0" smtClean="0"/>
              <a:t>программы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0" name="Объект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988009"/>
            <a:ext cx="7315199" cy="4872457"/>
          </a:xfrm>
        </p:spPr>
      </p:pic>
    </p:spTree>
    <p:extLst>
      <p:ext uri="{BB962C8B-B14F-4D97-AF65-F5344CB8AC3E}">
        <p14:creationId xmlns:p14="http://schemas.microsoft.com/office/powerpoint/2010/main" val="134050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903" y="1123837"/>
            <a:ext cx="3191772" cy="4601183"/>
          </a:xfrm>
        </p:spPr>
        <p:txBody>
          <a:bodyPr anchor="t"/>
          <a:lstStyle/>
          <a:p>
            <a:r>
              <a:rPr lang="ru-RU" dirty="0" smtClean="0"/>
              <a:t>Параметры тестовых данных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Объект 6"/>
              <p:cNvSpPr>
                <a:spLocks noGrp="1"/>
              </p:cNvSpPr>
              <p:nvPr>
                <p:ph idx="1"/>
              </p:nvPr>
            </p:nvSpPr>
            <p:spPr>
              <a:xfrm>
                <a:off x="3618937" y="457995"/>
                <a:ext cx="7862657" cy="4942678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00000"/>
                  </a:lnSpc>
                  <a:buNone/>
                </a:pPr>
                <a:endParaRPr lang="ru-RU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>
                  <a:lnSpc>
                    <a:spcPct val="100000"/>
                  </a:lnSpc>
                </a:pPr>
                <a:r>
                  <a:rPr lang="ru-RU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Выходной набор содержит </a:t>
                </a:r>
                <a:r>
                  <a:rPr lang="ru-RU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три изображения</a:t>
                </a:r>
                <a:r>
                  <a:rPr lang="ru-RU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:</a:t>
                </a:r>
              </a:p>
              <a:p>
                <a:pPr>
                  <a:lnSpc>
                    <a:spcPct val="100000"/>
                  </a:lnSpc>
                </a:pPr>
                <a:endParaRPr lang="ru-RU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788670" lvl="1" indent="-28575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Амплитуда </a:t>
                </a: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сигнала –</a:t>
                </a:r>
                <a:r>
                  <a:rPr lang="en-US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 8</a:t>
                </a: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0 </a:t>
                </a:r>
                <a:r>
                  <a:rPr lang="ru-RU" sz="2000" dirty="0" smtClean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мВ, ИДЧ </a:t>
                </a: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–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ru-RU" sz="2000" i="1">
                            <a:ln w="0">
                              <a:noFill/>
                            </a:ln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  <m:r>
                          <a:rPr lang="ru-RU" sz="2000" i="1">
                            <a:ln w="0">
                              <a:noFill/>
                            </a:ln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lang="ru-RU" sz="2000" i="0" smtClean="0">
                        <a:ln w="0"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ru-RU" sz="2000" dirty="0" smtClean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зашумленность</a:t>
                </a:r>
                <a:r>
                  <a:rPr lang="en-US" sz="2000" dirty="0" smtClean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 </a:t>
                </a: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–</a:t>
                </a:r>
                <a:r>
                  <a:rPr lang="en-US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 5</a:t>
                </a:r>
                <a:r>
                  <a:rPr lang="ru-RU" sz="2000" dirty="0" smtClean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</a:rPr>
                  <a:t>%,</a:t>
                </a:r>
              </a:p>
              <a:p>
                <a:pPr marL="788670" lvl="1" indent="-28575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Амплитуда сигнала –</a:t>
                </a:r>
                <a:r>
                  <a:rPr lang="en-US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ru-RU" sz="2000" dirty="0" smtClean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60 </a:t>
                </a: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мВ, ИДЧ –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ru-RU" sz="2000" i="1">
                            <a:ln w="0">
                              <a:noFill/>
                            </a:ln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  <m:r>
                          <a:rPr lang="ru-RU" sz="2000" i="1">
                            <a:ln w="0">
                              <a:noFill/>
                            </a:ln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ru-RU" sz="2000" b="0" i="1" smtClean="0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ru-RU" sz="2000">
                        <a:ln w="0"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зашумленность</a:t>
                </a:r>
                <a:r>
                  <a:rPr lang="en-US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–</a:t>
                </a:r>
                <a:r>
                  <a:rPr lang="en-US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4</a:t>
                </a:r>
                <a:r>
                  <a:rPr lang="ru-RU" sz="2000" dirty="0" smtClean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%,</a:t>
                </a:r>
                <a:endParaRPr lang="ru-RU" sz="2000" dirty="0">
                  <a:ln w="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788670" lvl="1" indent="-285750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Амплитуда сигнала –</a:t>
                </a:r>
                <a:r>
                  <a:rPr lang="en-US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ru-RU" sz="2000" dirty="0" smtClean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40 </a:t>
                </a: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мВ, ИДЧ –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ru-RU" sz="2000" i="1">
                            <a:ln w="0">
                              <a:noFill/>
                            </a:ln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ru-RU" sz="2000" b="0" i="1" smtClean="0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r>
                          <a:rPr lang="ru-RU" sz="2000" i="1">
                            <a:ln w="0">
                              <a:noFill/>
                            </a:ln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b="0" i="1" smtClean="0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  <m:r>
                              <a:rPr lang="ru-RU" sz="2000" i="1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ru-RU" sz="2000" b="0" i="1" smtClean="0">
                                <a:ln w="0">
                                  <a:noFill/>
                                </a:ln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</m:e>
                    </m:d>
                    <m:r>
                      <a:rPr lang="ru-RU" sz="2000">
                        <a:ln w="0"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зашумленность</a:t>
                </a:r>
                <a:r>
                  <a:rPr lang="en-US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ru-RU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–</a:t>
                </a:r>
                <a:r>
                  <a:rPr lang="en-US" sz="2000" dirty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ru-RU" sz="2000" dirty="0" smtClean="0">
                    <a:ln w="0"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3%.</a:t>
                </a:r>
                <a:endParaRPr lang="ru-RU" sz="2000" dirty="0">
                  <a:ln w="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7" name="Объект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18937" y="457995"/>
                <a:ext cx="7862657" cy="4942678"/>
              </a:xfrm>
              <a:blipFill>
                <a:blip r:embed="rId2"/>
                <a:stretch>
                  <a:fillRect l="-621" r="-85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443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/>
              <a:t>Параметры тестовых данных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194" y="664234"/>
            <a:ext cx="8052150" cy="5529532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329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/>
              <a:t>Параметры тестовых данных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7" y="617926"/>
            <a:ext cx="8052149" cy="5837807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3424428"/>
            <a:ext cx="32866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>
                <a:ln w="3175">
                  <a:solidFill>
                    <a:schemeClr val="accent6">
                      <a:lumMod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Генерация среды была произвольной</a:t>
            </a:r>
            <a:endParaRPr lang="ru-RU" sz="2000" dirty="0">
              <a:ln w="3175">
                <a:solidFill>
                  <a:schemeClr val="accent6">
                    <a:lumMod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75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 smtClean="0"/>
              <a:t>Фильтрация</a:t>
            </a:r>
            <a:br>
              <a:rPr lang="ru-RU" dirty="0" smtClean="0"/>
            </a:br>
            <a:r>
              <a:rPr lang="ru-RU" dirty="0" smtClean="0"/>
              <a:t>изображений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7" y="715346"/>
            <a:ext cx="8052150" cy="5837808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0" y="2687399"/>
                <a:ext cx="3621717" cy="14740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Амплитуда </a:t>
                </a:r>
                <a:r>
                  <a:rPr lang="ru-RU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сигнала </a:t>
                </a: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en-US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</a:t>
                </a: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 мВ</a:t>
                </a:r>
                <a:endParaRPr lang="en-US" sz="2000" dirty="0" smtClean="0">
                  <a:ln w="3175">
                    <a:solidFill>
                      <a:schemeClr val="accent6">
                        <a:lumMod val="50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ИДЧ </a:t>
                </a:r>
                <a:r>
                  <a:rPr lang="ru-RU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–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ru-RU" sz="2000" i="1">
                            <a:ln w="3175">
                              <a:solidFill>
                                <a:schemeClr val="accent6">
                                  <a:lumMod val="50000"/>
                                </a:schemeClr>
                              </a:solidFill>
                            </a:ln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200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b="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ru-RU" sz="2000" b="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  <m:r>
                          <a:rPr lang="ru-RU" sz="2000" b="0" i="1">
                            <a:ln w="3175">
                              <a:solidFill>
                                <a:schemeClr val="accent6">
                                  <a:lumMod val="50000"/>
                                </a:schemeClr>
                              </a:solidFill>
                            </a:ln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ru-RU" sz="200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b="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2000" b="0" i="1" smtClean="0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</m:e>
                    </m:d>
                  </m:oMath>
                </a14:m>
                <a:endParaRPr lang="en-US" sz="2000" dirty="0" smtClean="0">
                  <a:ln w="3175">
                    <a:solidFill>
                      <a:schemeClr val="accent6">
                        <a:lumMod val="50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Зашумленность</a:t>
                </a:r>
                <a:r>
                  <a:rPr lang="en-US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en-US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5</a:t>
                </a: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endParaRPr lang="ru-RU" sz="2000" dirty="0">
                  <a:ln w="3175">
                    <a:solidFill>
                      <a:schemeClr val="accent6">
                        <a:lumMod val="50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687399"/>
                <a:ext cx="3621717" cy="14740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6172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/>
              <a:t>Фильтрация</a:t>
            </a:r>
            <a:br>
              <a:rPr lang="ru-RU" dirty="0"/>
            </a:br>
            <a:r>
              <a:rPr lang="ru-RU" dirty="0"/>
              <a:t>изображений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7" y="715346"/>
            <a:ext cx="8052149" cy="5837807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3224373"/>
            <a:ext cx="3621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>
                <a:ln w="3175">
                  <a:solidFill>
                    <a:schemeClr val="accent6">
                      <a:lumMod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Подавление шума</a:t>
            </a:r>
            <a:endParaRPr lang="en-US" sz="2000" dirty="0" smtClean="0">
              <a:ln w="3175">
                <a:solidFill>
                  <a:schemeClr val="accent6">
                    <a:lumMod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7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/>
              <a:t>Фильтрация</a:t>
            </a:r>
            <a:br>
              <a:rPr lang="ru-RU" dirty="0"/>
            </a:br>
            <a:r>
              <a:rPr lang="ru-RU" dirty="0"/>
              <a:t>изображений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7" y="715346"/>
            <a:ext cx="8052149" cy="5837807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0" y="2687399"/>
                <a:ext cx="3621717" cy="14740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Амплитуда </a:t>
                </a:r>
                <a:r>
                  <a:rPr lang="ru-RU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сигнала </a:t>
                </a: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en-US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 мВ</a:t>
                </a:r>
                <a:endParaRPr lang="en-US" sz="2000" dirty="0" smtClean="0">
                  <a:ln w="3175">
                    <a:solidFill>
                      <a:schemeClr val="accent6">
                        <a:lumMod val="50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ИДЧ </a:t>
                </a:r>
                <a:r>
                  <a:rPr lang="ru-RU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–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ru-RU" sz="2000" i="1">
                            <a:ln w="3175">
                              <a:solidFill>
                                <a:schemeClr val="accent6">
                                  <a:lumMod val="50000"/>
                                </a:schemeClr>
                              </a:solidFill>
                            </a:ln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200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b="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ru-RU" sz="2000" b="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  <m:r>
                          <a:rPr lang="ru-RU" sz="2000" b="0" i="1">
                            <a:ln w="3175">
                              <a:solidFill>
                                <a:schemeClr val="accent6">
                                  <a:lumMod val="50000"/>
                                </a:schemeClr>
                              </a:solidFill>
                            </a:ln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ru-RU" sz="200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b="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2000" b="0" i="1" smtClean="0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</m:oMath>
                </a14:m>
                <a:endParaRPr lang="en-US" sz="2000" dirty="0" smtClean="0">
                  <a:ln w="3175">
                    <a:solidFill>
                      <a:schemeClr val="accent6">
                        <a:lumMod val="50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Зашумленность</a:t>
                </a:r>
                <a:r>
                  <a:rPr lang="en-US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en-US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4</a:t>
                </a: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endParaRPr lang="ru-RU" sz="2000" dirty="0">
                  <a:ln w="3175">
                    <a:solidFill>
                      <a:schemeClr val="accent6">
                        <a:lumMod val="50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687399"/>
                <a:ext cx="3621717" cy="14740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93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/>
              <a:t>Фильтрация</a:t>
            </a:r>
            <a:br>
              <a:rPr lang="ru-RU" dirty="0"/>
            </a:br>
            <a:r>
              <a:rPr lang="ru-RU" dirty="0"/>
              <a:t>изображений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7" y="715346"/>
            <a:ext cx="8052149" cy="5837807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3070485"/>
            <a:ext cx="36217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>
                <a:ln w="3175">
                  <a:solidFill>
                    <a:schemeClr val="accent6">
                      <a:lumMod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Сохранение формы сигнала</a:t>
            </a:r>
            <a:endParaRPr lang="en-US" sz="2000" dirty="0" smtClean="0">
              <a:ln w="3175">
                <a:solidFill>
                  <a:schemeClr val="accent6">
                    <a:lumMod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34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/>
              <a:t>Фильтрация</a:t>
            </a:r>
            <a:br>
              <a:rPr lang="ru-RU" dirty="0"/>
            </a:br>
            <a:r>
              <a:rPr lang="ru-RU" dirty="0"/>
              <a:t>изображений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7" y="715346"/>
            <a:ext cx="8052149" cy="5837807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0" y="2687399"/>
                <a:ext cx="3621717" cy="14740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Амплитуда </a:t>
                </a:r>
                <a:r>
                  <a:rPr lang="ru-RU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сигнала </a:t>
                </a: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en-US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</a:t>
                </a: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 мВ</a:t>
                </a:r>
                <a:endParaRPr lang="en-US" sz="2000" dirty="0" smtClean="0">
                  <a:ln w="3175">
                    <a:solidFill>
                      <a:schemeClr val="accent6">
                        <a:lumMod val="50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ИДЧ </a:t>
                </a:r>
                <a:r>
                  <a:rPr lang="ru-RU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–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ru-RU" sz="2000" i="1">
                            <a:ln w="3175">
                              <a:solidFill>
                                <a:schemeClr val="accent6">
                                  <a:lumMod val="50000"/>
                                </a:schemeClr>
                              </a:solidFill>
                            </a:ln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ru-RU" sz="200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sz="2000" b="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2000" b="0" i="1" smtClean="0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  <m:r>
                          <a:rPr lang="ru-RU" sz="2000" b="0" i="1">
                            <a:ln w="3175">
                              <a:solidFill>
                                <a:schemeClr val="accent6">
                                  <a:lumMod val="50000"/>
                                </a:schemeClr>
                              </a:solidFill>
                            </a:ln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f>
                          <m:fPr>
                            <m:ctrlPr>
                              <a:rPr lang="ru-RU" sz="200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5</m:t>
                            </m:r>
                            <m:r>
                              <a:rPr lang="ru-RU" sz="2000" b="0" i="1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sz="2000" b="0" i="1" smtClean="0">
                                <a:ln w="3175">
                                  <a:solidFill>
                                    <a:schemeClr val="accent6">
                                      <a:lumMod val="50000"/>
                                    </a:schemeClr>
                                  </a:solidFill>
                                </a:ln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</m:e>
                    </m:d>
                  </m:oMath>
                </a14:m>
                <a:endParaRPr lang="en-US" sz="2000" dirty="0" smtClean="0">
                  <a:ln w="3175">
                    <a:solidFill>
                      <a:schemeClr val="accent6">
                        <a:lumMod val="50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Зашумленность</a:t>
                </a:r>
                <a:r>
                  <a:rPr lang="en-US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2000" dirty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–</a:t>
                </a:r>
                <a:r>
                  <a:rPr lang="en-US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3</a:t>
                </a:r>
                <a:r>
                  <a:rPr lang="ru-RU" sz="2000" dirty="0" smtClean="0">
                    <a:ln w="3175">
                      <a:solidFill>
                        <a:schemeClr val="accent6">
                          <a:lumMod val="50000"/>
                        </a:schemeClr>
                      </a:solidFill>
                    </a:ln>
                    <a:solidFill>
                      <a:schemeClr val="accent6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%</a:t>
                </a:r>
                <a:endParaRPr lang="ru-RU" sz="2000" dirty="0">
                  <a:ln w="3175">
                    <a:solidFill>
                      <a:schemeClr val="accent6">
                        <a:lumMod val="50000"/>
                      </a:schemeClr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687399"/>
                <a:ext cx="3621717" cy="14740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638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/>
              <a:t>Фильтрация</a:t>
            </a:r>
            <a:br>
              <a:rPr lang="ru-RU" dirty="0"/>
            </a:br>
            <a:r>
              <a:rPr lang="ru-RU" dirty="0"/>
              <a:t>изображений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7" y="715346"/>
            <a:ext cx="8052149" cy="5837807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3224373"/>
            <a:ext cx="3621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n w="3175">
                  <a:solidFill>
                    <a:schemeClr val="accent6">
                      <a:lumMod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Сохранение </a:t>
            </a:r>
            <a:r>
              <a:rPr lang="ru-RU" sz="2000" dirty="0" smtClean="0">
                <a:ln w="3175">
                  <a:solidFill>
                    <a:schemeClr val="accent6">
                      <a:lumMod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амплитуды</a:t>
            </a:r>
            <a:endParaRPr lang="ru-RU" sz="2000" dirty="0">
              <a:ln w="3175">
                <a:solidFill>
                  <a:schemeClr val="accent6">
                    <a:lumMod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06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01324" y="5414055"/>
            <a:ext cx="7315200" cy="916681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ru-RU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Имеется набор сейсмических изображений одной территории с различными информативными диапазонами частот.</a:t>
            </a:r>
            <a:endParaRPr lang="ru-RU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0" y="3394002"/>
            <a:ext cx="36217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 smtClean="0">
                <a:ln w="3175">
                  <a:solidFill>
                    <a:schemeClr val="accent6">
                      <a:lumMod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Территория одна – данные разные</a:t>
            </a:r>
            <a:endParaRPr lang="ru-RU" sz="2000" b="1" dirty="0">
              <a:ln w="3175">
                <a:solidFill>
                  <a:schemeClr val="accent6">
                    <a:lumMod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8" name="Группа 27"/>
          <p:cNvGrpSpPr/>
          <p:nvPr/>
        </p:nvGrpSpPr>
        <p:grpSpPr>
          <a:xfrm>
            <a:off x="4329293" y="1994843"/>
            <a:ext cx="6443476" cy="3201044"/>
            <a:chOff x="4025393" y="2401085"/>
            <a:chExt cx="7045791" cy="3305108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4025393" y="2401085"/>
              <a:ext cx="7045791" cy="3305107"/>
              <a:chOff x="3813797" y="2238680"/>
              <a:chExt cx="5164881" cy="3305107"/>
            </a:xfrm>
          </p:grpSpPr>
          <p:grpSp>
            <p:nvGrpSpPr>
              <p:cNvPr id="32" name="Группа 31"/>
              <p:cNvGrpSpPr/>
              <p:nvPr/>
            </p:nvGrpSpPr>
            <p:grpSpPr>
              <a:xfrm>
                <a:off x="3813797" y="2238680"/>
                <a:ext cx="5140422" cy="3305107"/>
                <a:chOff x="3813797" y="2372264"/>
                <a:chExt cx="5140422" cy="3502325"/>
              </a:xfrm>
            </p:grpSpPr>
            <p:pic>
              <p:nvPicPr>
                <p:cNvPr id="36" name="Рисунок 35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5823" t="7390" r="2099" b="44152"/>
                <a:stretch/>
              </p:blipFill>
              <p:spPr>
                <a:xfrm>
                  <a:off x="3822424" y="2372264"/>
                  <a:ext cx="5123168" cy="3502325"/>
                </a:xfrm>
                <a:prstGeom prst="rect">
                  <a:avLst/>
                </a:prstGeom>
              </p:spPr>
            </p:pic>
            <p:cxnSp>
              <p:nvCxnSpPr>
                <p:cNvPr id="37" name="Прямая соединительная линия 36"/>
                <p:cNvCxnSpPr/>
                <p:nvPr/>
              </p:nvCxnSpPr>
              <p:spPr>
                <a:xfrm flipV="1">
                  <a:off x="3813797" y="2912063"/>
                  <a:ext cx="5140422" cy="32976"/>
                </a:xfrm>
                <a:prstGeom prst="line">
                  <a:avLst/>
                </a:prstGeom>
                <a:ln w="28575"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Прямая соединительная линия 32"/>
              <p:cNvCxnSpPr/>
              <p:nvPr/>
            </p:nvCxnSpPr>
            <p:spPr>
              <a:xfrm flipV="1">
                <a:off x="3813797" y="3201896"/>
                <a:ext cx="5143349" cy="29700"/>
              </a:xfrm>
              <a:prstGeom prst="line">
                <a:avLst/>
              </a:prstGeom>
              <a:ln w="28575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Прямая соединительная линия 33"/>
              <p:cNvCxnSpPr/>
              <p:nvPr/>
            </p:nvCxnSpPr>
            <p:spPr>
              <a:xfrm>
                <a:off x="3838755" y="3947175"/>
                <a:ext cx="5115464" cy="0"/>
              </a:xfrm>
              <a:prstGeom prst="line">
                <a:avLst/>
              </a:prstGeom>
              <a:ln w="28575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Прямая соединительная линия 34"/>
              <p:cNvCxnSpPr/>
              <p:nvPr/>
            </p:nvCxnSpPr>
            <p:spPr>
              <a:xfrm flipV="1">
                <a:off x="3813797" y="4645679"/>
                <a:ext cx="5164881" cy="22707"/>
              </a:xfrm>
              <a:prstGeom prst="line">
                <a:avLst/>
              </a:prstGeom>
              <a:ln w="28575"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Прямоугольник 30"/>
            <p:cNvSpPr/>
            <p:nvPr/>
          </p:nvSpPr>
          <p:spPr>
            <a:xfrm>
              <a:off x="4025393" y="2401086"/>
              <a:ext cx="7012426" cy="3305107"/>
            </a:xfrm>
            <a:prstGeom prst="rect">
              <a:avLst/>
            </a:prstGeom>
            <a:noFill/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" name="Прямоугольник 4"/>
          <p:cNvSpPr/>
          <p:nvPr/>
        </p:nvSpPr>
        <p:spPr>
          <a:xfrm>
            <a:off x="3963356" y="598382"/>
            <a:ext cx="75911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Задача: построить многоканальный фильтр, выходом которого будет </a:t>
            </a:r>
            <a:r>
              <a:rPr lang="ru-RU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изображение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ru-RU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содержащее весь спектр частот исходного набора и максимально очищенное от шумов. </a:t>
            </a:r>
          </a:p>
        </p:txBody>
      </p:sp>
    </p:spTree>
    <p:extLst>
      <p:ext uri="{BB962C8B-B14F-4D97-AF65-F5344CB8AC3E}">
        <p14:creationId xmlns:p14="http://schemas.microsoft.com/office/powerpoint/2010/main" val="54070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 smtClean="0"/>
              <a:t>Результаты работы программы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7" y="715346"/>
            <a:ext cx="8052149" cy="5837807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3051108"/>
            <a:ext cx="32866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>
                <a:ln w="3175">
                  <a:solidFill>
                    <a:schemeClr val="accent6">
                      <a:lumMod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Прямая фильтрация с увеличением числа изображений подавит все шумы</a:t>
            </a:r>
            <a:endParaRPr lang="en-US" sz="2000" dirty="0" smtClean="0">
              <a:ln w="3175">
                <a:solidFill>
                  <a:schemeClr val="accent6">
                    <a:lumMod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178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 smtClean="0"/>
              <a:t>Результаты работы программы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697" y="715346"/>
            <a:ext cx="8052149" cy="5837807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3903" y="3051108"/>
            <a:ext cx="31227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>
                <a:ln w="3175">
                  <a:solidFill>
                    <a:schemeClr val="accent6">
                      <a:lumMod val="50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Оптимальная фильтрация подавляет все шумы по меньшей выборке</a:t>
            </a:r>
            <a:endParaRPr lang="en-US" sz="2000" dirty="0" smtClean="0">
              <a:ln w="3175">
                <a:solidFill>
                  <a:schemeClr val="accent6">
                    <a:lumMod val="5000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35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ru-RU" sz="2000" dirty="0" smtClean="0"/>
              <a:t>Построен фильтр, позволяющий получить сейсмическое изображение, содержащее все частоты исходного набора данных и максимально очищенное от шумов.</a:t>
            </a:r>
          </a:p>
          <a:p>
            <a:pPr lvl="1"/>
            <a:r>
              <a:rPr lang="ru-RU" sz="2000" dirty="0" smtClean="0"/>
              <a:t>Свойства фильтра:</a:t>
            </a:r>
          </a:p>
          <a:p>
            <a:pPr lvl="2"/>
            <a:r>
              <a:rPr lang="ru-RU" sz="2000" dirty="0"/>
              <a:t>Выделение информативного диапазона частот</a:t>
            </a:r>
          </a:p>
          <a:p>
            <a:pPr lvl="2"/>
            <a:r>
              <a:rPr lang="ru-RU" sz="2000" dirty="0"/>
              <a:t>Подавление шумов </a:t>
            </a:r>
          </a:p>
          <a:p>
            <a:pPr lvl="2"/>
            <a:r>
              <a:rPr lang="ru-RU" sz="2000" dirty="0"/>
              <a:t>Сохранение формы сигнала</a:t>
            </a:r>
          </a:p>
          <a:p>
            <a:pPr lvl="2"/>
            <a:r>
              <a:rPr lang="ru-RU" sz="2000" dirty="0"/>
              <a:t>Сохранение амплитуды сигнала</a:t>
            </a:r>
          </a:p>
          <a:p>
            <a:pPr lvl="2"/>
            <a:r>
              <a:rPr lang="ru-RU" sz="2000" dirty="0"/>
              <a:t>Многоканальность </a:t>
            </a:r>
          </a:p>
          <a:p>
            <a:pPr marL="960120" lvl="2" indent="0">
              <a:buNone/>
            </a:pPr>
            <a:endParaRPr lang="ru-RU" sz="2000" dirty="0" smtClean="0"/>
          </a:p>
          <a:p>
            <a:pPr lvl="1"/>
            <a:r>
              <a:rPr lang="ru-RU" sz="2000" dirty="0" smtClean="0"/>
              <a:t>Разработано программное обеспечение для моделирования полевых геофизических данных</a:t>
            </a:r>
          </a:p>
          <a:p>
            <a:pPr marL="502920" lvl="1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497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908000" y="1391479"/>
            <a:ext cx="8368747" cy="425394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44000" rtlCol="0" anchor="t" anchorCtr="0"/>
          <a:lstStyle/>
          <a:p>
            <a:pPr algn="ctr"/>
            <a:r>
              <a:rPr lang="ru-RU" sz="4400" dirty="0" smtClean="0">
                <a:ln>
                  <a:solidFill>
                    <a:schemeClr val="accent6">
                      <a:lumMod val="75000"/>
                    </a:schemeClr>
                  </a:solidFill>
                </a:ln>
              </a:rPr>
              <a:t>Спасибо за внимание!</a:t>
            </a:r>
            <a:endParaRPr lang="ru-RU" sz="4400" dirty="0">
              <a:ln>
                <a:solidFill>
                  <a:schemeClr val="accent6">
                    <a:lumMod val="75000"/>
                  </a:schemeClr>
                </a:solidFill>
              </a:ln>
            </a:endParaRPr>
          </a:p>
        </p:txBody>
      </p:sp>
      <p:pic>
        <p:nvPicPr>
          <p:cNvPr id="2056" name="Picture 8" descr="МГУ Факультет вычислительной математики и кибернетики | Лекториу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183" y="2732510"/>
            <a:ext cx="2438538" cy="260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809" y="2732510"/>
            <a:ext cx="2628767" cy="260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0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Теория построения оптимального фильтра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14312" y="629728"/>
            <a:ext cx="6786328" cy="162176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Под максимальной очисткой от шумов понимается оптимальная фильтрация</a:t>
            </a:r>
          </a:p>
          <a:p>
            <a:pPr>
              <a:lnSpc>
                <a:spcPct val="100000"/>
              </a:lnSpc>
            </a:pPr>
            <a:r>
              <a:rPr lang="ru-RU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Критерий оптимальности фильтра - </a:t>
            </a:r>
            <a:r>
              <a:rPr lang="ru-RU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максимизация энергетического отношения </a:t>
            </a:r>
            <a:r>
              <a:rPr lang="ru-RU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сигнала к помехе</a:t>
            </a:r>
            <a:r>
              <a:rPr lang="ru-RU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317" y="2251494"/>
            <a:ext cx="7004318" cy="3911810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21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Теория построения оптимального фильтра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3860642" y="993972"/>
                <a:ext cx="7315200" cy="4860911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ru-RU" sz="22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ru-RU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Пусть в одном изображении имеется </a:t>
                </a:r>
                <a14:m>
                  <m:oMath xmlns:m="http://schemas.openxmlformats.org/officeDocument/2006/math">
                    <m:r>
                      <a:rPr lang="ru-RU" b="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ru-RU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трасс, </a:t>
                </a:r>
                <a14:m>
                  <m:oMath xmlns:m="http://schemas.openxmlformats.org/officeDocument/2006/math">
                    <m:r>
                      <a:rPr lang="en-US" b="0" i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</m:oMath>
                </a14:m>
                <a:endParaRPr lang="ru-RU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eqArr>
                      <m:eqArrPr>
                        <m:ctrlPr>
                          <a:rPr lang="ru-RU" sz="24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eqArrPr>
                      <m:e>
                        <m:sSub>
                          <m:sSub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𝒖</m:t>
                            </m:r>
                          </m:e>
                          <m:sub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d>
                          <m:d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  <m:r>
                          <a:rPr lang="ru-RU" sz="24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sSub>
                          <m:sSub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d>
                          <m:d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  <m:r>
                          <a:rPr lang="ru-RU" sz="24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ru-RU" sz="24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𝒓</m:t>
                        </m:r>
                        <m:d>
                          <m:d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  <m:r>
                          <a:rPr lang="ru-RU" sz="24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d>
                          <m:d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  <m:r>
                          <a:rPr lang="ru-RU" sz="24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𝒔</m:t>
                            </m:r>
                          </m:e>
                          <m:sub>
                            <m:r>
                              <a:rPr lang="en-US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d>
                          <m:d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  <m:r>
                          <a:rPr lang="ru-RU" sz="24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d>
                          <m:dPr>
                            <m:ctrlP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4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  <m:r>
                          <a:rPr lang="ru-RU" sz="24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eqArr>
                  </m:oMath>
                </a14:m>
                <a:r>
                  <a:rPr lang="ru-RU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ru-RU" sz="18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где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ru-RU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– записанный сигнал (сейсмотрасса</a:t>
                </a:r>
                <a:r>
                  <a:rPr lang="ru-RU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),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ru-RU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– сгенерированный сигнал,</a:t>
                </a:r>
                <a:endParaRPr lang="ru-RU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ru-RU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𝑟</m:t>
                    </m:r>
                    <m:d>
                      <m:dPr>
                        <m:ctrlP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ru-RU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– отражательная способность среды</a:t>
                </a:r>
                <a:r>
                  <a:rPr lang="ru-RU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ru-RU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ru-RU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сигнальная компонента</a:t>
                </a:r>
                <a:r>
                  <a:rPr lang="ru-RU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ru-RU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– стационарный некоррелируемый </a:t>
                </a:r>
                <a:r>
                  <a:rPr lang="ru-RU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гауссовский </a:t>
                </a:r>
                <a:r>
                  <a:rPr lang="ru-RU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шум. </a:t>
                </a:r>
                <a:endParaRPr lang="ru-RU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0642" y="993972"/>
                <a:ext cx="7315200" cy="4860911"/>
              </a:xfrm>
              <a:blipFill>
                <a:blip r:embed="rId2"/>
                <a:stretch>
                  <a:fillRect l="-1000" r="-4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45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Теория построения оптимального фильтра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3629724" y="694001"/>
                <a:ext cx="8317861" cy="54608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Энергетический спектр </a:t>
                </a:r>
                <a:r>
                  <a:rPr lang="ru-RU" sz="20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сигнальной</a:t>
                </a: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компоненты </a:t>
                </a: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выражается взаимно-корреляционной функцией (ВКФ) соседних трасс:</a:t>
                </a:r>
              </a:p>
              <a:p>
                <a:pPr marL="457200" lvl="2">
                  <a:lnSpc>
                    <a:spcPct val="150000"/>
                  </a:lnSpc>
                  <a:buClr>
                    <a:schemeClr val="accent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ru-RU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a:rPr lang="ru-RU" sz="2000" b="1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d>
                        <m:dPr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ru-RU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limLoc m:val="undOvr"/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−∞</m:t>
                          </m:r>
                        </m:sub>
                        <m:sup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sSub>
                            <m:sSub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</m:e>
                      </m:nary>
                    </m:oMath>
                    <m:oMath xmlns:m="http://schemas.openxmlformats.org/officeDocument/2006/math">
                      <m:r>
                        <a:rPr lang="ru-RU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−∞</m:t>
                          </m:r>
                        </m:sub>
                        <m:sup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</m:d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</m:d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∙</m:t>
                          </m:r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</m:d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</m:d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</m:oMath>
                    <m:oMath xmlns:m="http://schemas.openxmlformats.org/officeDocument/2006/math">
                      <m:r>
                        <a:rPr lang="ru-RU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−∞</m:t>
                          </m:r>
                        </m:sub>
                        <m:sup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sSub>
                            <m:sSub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</m:e>
                      </m:nary>
                      <m:nary>
                        <m:naryPr>
                          <m:limLoc m:val="undOvr"/>
                          <m:ctrlPr>
                            <a:rPr lang="ru-RU" sz="200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−∞</m:t>
                          </m:r>
                        </m:sub>
                        <m:sup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sSub>
                            <m:sSub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  <m:sSubSup>
                            <m:sSubSupPr>
                              <m:ctrlPr>
                                <a:rPr lang="ru-RU" sz="2000" b="1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1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𝑨</m:t>
                              </m:r>
                            </m:e>
                            <m:sub>
                              <m:r>
                                <a:rPr lang="ru-RU" sz="2000" b="1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  <m:sup>
                              <m:r>
                                <a:rPr lang="ru-RU" sz="2000" b="1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sup>
                          </m:sSubSup>
                          <m:d>
                            <m:dPr>
                              <m:ctrlPr>
                                <a:rPr lang="ru-RU" sz="2000" b="1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b="1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</m:d>
                        </m:e>
                      </m:nary>
                      <m:r>
                        <a:rPr lang="ru-RU" sz="200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  <a:buClr>
                    <a:schemeClr val="accent1"/>
                  </a:buClr>
                </a:pPr>
                <a:endParaRPr lang="ru-RU" sz="1600" u="sng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9724" y="694001"/>
                <a:ext cx="8317861" cy="5460854"/>
              </a:xfrm>
              <a:prstGeom prst="rect">
                <a:avLst/>
              </a:prstGeom>
              <a:blipFill>
                <a:blip r:embed="rId2"/>
                <a:stretch>
                  <a:fillRect l="-65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08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Теория построения оптимального фильтра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629724" y="1123837"/>
                <a:ext cx="8119453" cy="45943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Энергетический спектр </a:t>
                </a:r>
                <a:r>
                  <a:rPr lang="ru-RU" sz="20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шумовой</a:t>
                </a: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компоненты выражается разностью авто- и взаимно- корреляционных функций</a:t>
                </a:r>
                <a:r>
                  <a:rPr lang="ru-RU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  <a:endParaRPr 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lvl="2">
                  <a:lnSpc>
                    <a:spcPct val="150000"/>
                  </a:lnSpc>
                  <a:buClr>
                    <a:schemeClr val="accent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b="0" i="1" smtClean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ru-RU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ru-RU" sz="2000" b="1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d>
                        <m:dPr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ru-RU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limLoc m:val="undOvr"/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−∞</m:t>
                          </m:r>
                        </m:sub>
                        <m:sup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sSub>
                            <m:sSub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 </m:t>
                          </m:r>
                        </m:e>
                      </m:nary>
                    </m:oMath>
                    <m:oMath xmlns:m="http://schemas.openxmlformats.org/officeDocument/2006/math">
                      <m:r>
                        <a:rPr lang="ru-RU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undOvr"/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−∞</m:t>
                          </m:r>
                        </m:sub>
                        <m:sup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+∞</m:t>
                          </m:r>
                        </m:sup>
                        <m:e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</m:d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</m:d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</m:d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</m:d>
                            </m:e>
                          </m:d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  <m:r>
                        <a:rPr lang="ru-RU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  <m:sub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  <m:sup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𝒔</m:t>
                          </m:r>
                        </m:sup>
                      </m:sSubSup>
                      <m:d>
                        <m:dPr>
                          <m:ctrlP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sSubSup>
                        <m:sSubSupPr>
                          <m:ctrlP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 </m:t>
                          </m:r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𝑨</m:t>
                          </m:r>
                        </m:e>
                        <m:sub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  <m:sup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𝒏</m:t>
                          </m:r>
                        </m:sup>
                      </m:sSubSup>
                      <m:d>
                        <m:dPr>
                          <m:ctrlP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000" b="1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𝒕</m:t>
                          </m:r>
                        </m:e>
                      </m:d>
                      <m:r>
                        <a:rPr lang="ru-RU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ru-RU" sz="2000" b="0" i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sz="1600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lvl="2">
                  <a:lnSpc>
                    <a:spcPct val="150000"/>
                  </a:lnSpc>
                  <a:buClr>
                    <a:schemeClr val="accent1"/>
                  </a:buClr>
                </a:pPr>
                <a:endParaRPr lang="ru-RU" sz="1600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lvl="2">
                  <a:lnSpc>
                    <a:spcPct val="150000"/>
                  </a:lnSpc>
                  <a:buClr>
                    <a:schemeClr val="accent1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ru-RU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ru-RU" sz="2000" b="1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  <m:d>
                      <m:d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ru-RU" sz="2000" i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ru-RU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ru-RU" sz="2000" b="1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  <m:d>
                      <m:d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ru-RU" sz="2000" i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𝒔</m:t>
                        </m:r>
                      </m:sup>
                    </m:sSubSup>
                    <m:d>
                      <m:dPr>
                        <m:ctrlP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sSubSup>
                      <m:sSubSupPr>
                        <m:ctrlP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</m:sSubSup>
                    <m:d>
                      <m:dPr>
                        <m:ctrlP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r>
                  <a:rPr lang="ru-RU" sz="2000" i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-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𝒔</m:t>
                        </m:r>
                      </m:sup>
                    </m:sSubSup>
                    <m:d>
                      <m:dPr>
                        <m:ctrlP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r>
                  <a:rPr lang="ru-RU" sz="2000" i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 </m:t>
                        </m:r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</m:sSubSup>
                    <m:d>
                      <m:dPr>
                        <m:ctrlP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000" b="1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endParaRPr lang="ru-RU" sz="2000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9724" y="1123837"/>
                <a:ext cx="8119453" cy="4594335"/>
              </a:xfrm>
              <a:prstGeom prst="rect">
                <a:avLst/>
              </a:prstGeom>
              <a:blipFill>
                <a:blip r:embed="rId2"/>
                <a:stretch>
                  <a:fillRect l="-676" b="-79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01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Теория построения оптимального фильтра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586592" y="544792"/>
                <a:ext cx="8210043" cy="6198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Отношения абсолютных значений сигнального и шумового компонентов со стабилизационным коэффициентом </a:t>
                </a:r>
                <a14:m>
                  <m:oMath xmlns:m="http://schemas.openxmlformats.org/officeDocument/2006/math">
                    <m:r>
                      <a:rPr lang="el-GR" sz="2000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𝛾</m:t>
                    </m:r>
                  </m:oMath>
                </a14:m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позволяют построить </a:t>
                </a:r>
                <a:r>
                  <a:rPr lang="ru-RU" sz="20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оптимальный фильтр</a:t>
                </a: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</a:p>
              <a:p>
                <a:pPr lvl="1">
                  <a:lnSpc>
                    <a:spcPct val="150000"/>
                  </a:lnSpc>
                  <a:buClr>
                    <a:schemeClr val="accent1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eqArrPr>
                        <m:e>
                          <m:acc>
                            <m:accPr>
                              <m:chr m:val="⃗"/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ru-RU" sz="2000" b="1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  <m:d>
                                <m:dPr>
                                  <m:ctrlPr>
                                    <a:rPr lang="ru-RU" sz="2000" b="1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ru-RU" sz="2000" b="1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d>
                            </m:e>
                          </m:acc>
                          <m:r>
                            <a:rPr lang="ru-RU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ctrlP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𝐹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</m:d>
                              <m:r>
                                <a:rPr lang="en-US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 </m:t>
                              </m:r>
                              <m:f>
                                <m:fPr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Sup>
                                    <m:sSubSupPr>
                                      <m:ctrlP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</m:d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</m:num>
                                <m:den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sSubSup>
                                    <m:sSubSupPr>
                                      <m:ctrlP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</m:sSubSup>
                                  <m:d>
                                    <m:dPr>
                                      <m:ctrlP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sz="2000" i="1">
                                          <a:solidFill>
                                            <a:schemeClr val="tx1">
                                              <a:lumMod val="75000"/>
                                              <a:lumOff val="2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</m:d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|+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den>
                              </m:f>
                            </m:e>
                            <m:e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acc>
                                <m:accPr>
                                  <m:chr m:val="̅"/>
                                  <m:ctrlP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1,</m:t>
                                  </m:r>
                                  <m:r>
                                    <a:rPr lang="ru-RU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</m:acc>
                            </m:e>
                          </m:d>
                        </m:e>
                      </m:eqArr>
                    </m:oMath>
                  </m:oMathPara>
                </a14:m>
                <a:endParaRPr lang="ru-RU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>
                  <a:lnSpc>
                    <a:spcPct val="150000"/>
                  </a:lnSpc>
                  <a:buClr>
                    <a:schemeClr val="accent1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ru-RU" sz="2000" i="1" dirty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/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accPr>
                          <m:e>
                            <m:r>
                              <a:rPr lang="en-US" sz="2000" b="0" i="1" dirty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/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a:rPr lang="en-US" sz="2000" b="0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b="0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000" b="0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</m:t>
                        </m:r>
                      </m:e>
                    </m:d>
                    <m:r>
                      <a:rPr lang="en-US" sz="2000" b="0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 </m:t>
                    </m:r>
                    <m:f>
                      <m:fPr>
                        <m:ctrlPr>
                          <a:rPr lang="en-US" sz="2000" b="0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ru-RU" sz="20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num>
                      <m:den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|+</m:t>
                        </m:r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den>
                    </m:f>
                    <m:r>
                      <a:rPr lang="en-US" sz="2000" b="0" i="1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+</m:t>
                    </m:r>
                    <m:f>
                      <m:fPr>
                        <m:ctrlPr>
                          <a:rPr lang="en-US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0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num>
                      <m:den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|+</m:t>
                        </m:r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den>
                    </m:f>
                  </m:oMath>
                </a14:m>
                <a:r>
                  <a:rPr lang="en-US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- </a:t>
                </a: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энергия преобразованной трассы</a:t>
                </a:r>
              </a:p>
              <a:p>
                <a:pPr marL="342900" indent="-342900">
                  <a:lnSpc>
                    <a:spcPct val="15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𝑤</m:t>
                    </m:r>
                    <m:r>
                      <a:rPr lang="en-US" sz="20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sz="20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</m:t>
                        </m:r>
                        <m: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</m:t>
                        </m:r>
                        <m:r>
                          <a:rPr lang="en-US" sz="200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|</m:t>
                        </m:r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</m:t>
                        </m:r>
                        <m:r>
                          <m:rPr>
                            <m:nor/>
                          </m:rPr>
                          <a:rPr lang="ru-RU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 </m:t>
                        </m:r>
                      </m:e>
                    </m:d>
                    <m:r>
                      <a:rPr lang="en-US" sz="20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⇒</m:t>
                    </m:r>
                    <m:sSub>
                      <m:sSubPr>
                        <m:ctrlPr>
                          <a:rPr lang="ru-RU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ru-RU" sz="2000" i="1" dirty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accPr>
                          <m:e>
                            <m:r>
                              <a:rPr lang="en-US" sz="2000" i="1" dirty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a:rPr lang="en-US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</m:t>
                        </m:r>
                      </m:e>
                    </m:d>
                    <m:r>
                      <a:rPr lang="en-US" sz="2000" i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 </m:t>
                    </m:r>
                    <m:f>
                      <m:fPr>
                        <m:ctrlPr>
                          <a:rPr lang="en-US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num>
                      <m:den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𝛾</m:t>
                        </m:r>
                      </m:den>
                    </m:f>
                    <m:r>
                      <a:rPr lang="ru-RU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Sup>
                      <m:sSubSup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p>
                    </m:sSubSup>
                    <m:d>
                      <m:d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</m:oMath>
                </a14:m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- увеличение энергии сигнала</a:t>
                </a:r>
              </a:p>
              <a:p>
                <a:pPr marL="342900" indent="-342900">
                  <a:lnSpc>
                    <a:spcPct val="15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𝑤</m:t>
                    </m:r>
                    <m:r>
                      <a:rPr lang="en-US" sz="200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∉</m:t>
                    </m:r>
                    <m:d>
                      <m:dPr>
                        <m:begChr m:val="{"/>
                        <m:endChr m:val="}"/>
                        <m:ctrlP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</m:t>
                        </m:r>
                        <m:r>
                          <a:rPr lang="en-US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</m:t>
                        </m:r>
                        <m:r>
                          <a:rPr lang="en-US" sz="200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|</m:t>
                        </m:r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</m:t>
                        </m:r>
                        <m:r>
                          <m:rPr>
                            <m:nor/>
                          </m:rPr>
                          <a:rPr lang="ru-RU" sz="20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 </m:t>
                        </m:r>
                      </m:e>
                    </m:d>
                    <m:r>
                      <a:rPr lang="en-US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⇒</m:t>
                    </m:r>
                    <m:sSub>
                      <m:sSubPr>
                        <m:ctrlPr>
                          <a:rPr lang="ru-RU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ru-RU" sz="2000" i="1" dirty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accPr>
                          <m:e>
                            <m:r>
                              <a:rPr lang="en-US" sz="2000" i="1" dirty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𝐴</m:t>
                            </m:r>
                          </m:e>
                        </m:acc>
                      </m:e>
                      <m:sub>
                        <m:r>
                          <a:rPr lang="en-US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sz="2000" i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</m:t>
                        </m:r>
                      </m:e>
                    </m:d>
                    <m:groupChr>
                      <m:groupChrPr>
                        <m:chr m:val="→"/>
                        <m:vertJc m:val="bot"/>
                        <m:ctrlPr>
                          <a:rPr lang="en-US" sz="2000" i="1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groupChrPr>
                      <m:e>
                        <m:sSubSup>
                          <m:sSubSup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d>
                          <m:dPr>
                            <m:ctrlP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u-RU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  <m:r>
                          <a:rPr lang="ru-RU" sz="20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→∞</m:t>
                        </m:r>
                      </m:e>
                    </m:groupChr>
                  </m:oMath>
                </a14:m>
                <a:r>
                  <a:rPr lang="ru-RU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  <m:sSubSup>
                      <m:sSubSup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p>
                    </m:sSubSup>
                    <m:d>
                      <m:dPr>
                        <m:ctrlP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ru-RU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ru-RU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подавление шума, сохранение энергии сигнала</a:t>
                </a:r>
                <a:endParaRPr lang="ru-RU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endParaRPr lang="ru-RU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6592" y="544792"/>
                <a:ext cx="8210043" cy="6198813"/>
              </a:xfrm>
              <a:prstGeom prst="rect">
                <a:avLst/>
              </a:prstGeom>
              <a:blipFill>
                <a:blip r:embed="rId2"/>
                <a:stretch>
                  <a:fillRect l="-668" r="-66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291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Трудности реализации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34762" y="940279"/>
            <a:ext cx="7603865" cy="504446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Несимметричность ВКФ: </a:t>
            </a:r>
          </a:p>
          <a:p>
            <a:pPr lvl="1">
              <a:lnSpc>
                <a:spcPct val="100000"/>
              </a:lnSpc>
            </a:pPr>
            <a:endParaRPr lang="ru-RU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ru-RU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Восстановление аналогового вида  ВКФ с целью нахождения максимума</a:t>
            </a:r>
            <a:r>
              <a:rPr lang="ru-RU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endParaRPr lang="ru-RU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ru-RU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Смещение значений ВКФ на нецелое число отсчетов.</a:t>
            </a:r>
          </a:p>
          <a:p>
            <a:pPr marL="0" indent="0">
              <a:lnSpc>
                <a:spcPct val="100000"/>
              </a:lnSpc>
              <a:buNone/>
            </a:pPr>
            <a:endParaRPr lang="ru-RU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ru-RU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Создание вспомогательного программного обеспечения:</a:t>
            </a:r>
          </a:p>
          <a:p>
            <a:pPr lvl="1">
              <a:lnSpc>
                <a:spcPct val="100000"/>
              </a:lnSpc>
            </a:pPr>
            <a:endParaRPr lang="ru-RU" sz="2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ru-RU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Генератора</a:t>
            </a:r>
            <a:r>
              <a:rPr lang="ru-RU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данных,</a:t>
            </a:r>
          </a:p>
          <a:p>
            <a:pPr lvl="1">
              <a:lnSpc>
                <a:spcPct val="150000"/>
              </a:lnSpc>
            </a:pPr>
            <a:r>
              <a:rPr lang="ru-RU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Обработчика</a:t>
            </a:r>
            <a:r>
              <a:rPr lang="ru-RU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данных.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20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Объект 2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1305259"/>
            <a:ext cx="7315200" cy="4237957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</a:t>
            </a:r>
            <a:br>
              <a:rPr lang="ru-RU" dirty="0" smtClean="0"/>
            </a:br>
            <a:r>
              <a:rPr lang="ru-RU" dirty="0" smtClean="0"/>
              <a:t>программы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7700160" y="1481310"/>
                <a:ext cx="3355469" cy="9655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1400" b="1" i="1">
                              <a:latin typeface="Cambria Math" panose="02040503050406030204" pitchFamily="18" charset="0"/>
                            </a:rPr>
                            <m:t>𝑳</m:t>
                          </m:r>
                        </m:e>
                        <m:sub>
                          <m:r>
                            <a:rPr lang="ru-RU" sz="14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sub>
                      </m:sSub>
                      <m:d>
                        <m:dPr>
                          <m:ctrlPr>
                            <a:rPr lang="ru-RU" sz="14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1400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ru-RU" sz="1400" b="1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4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140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ru-RU" sz="1400" b="1" i="1">
                              <a:latin typeface="Cambria Math" panose="02040503050406030204" pitchFamily="18" charset="0"/>
                            </a:rPr>
                            <m:t>=−</m:t>
                          </m:r>
                          <m:f>
                            <m:fPr>
                              <m:ctrlPr>
                                <a:rPr lang="ru-RU" sz="1400" b="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b="1" i="1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num>
                            <m:den>
                              <m:r>
                                <a:rPr lang="ru-RU" sz="1400" b="1" i="1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den>
                          </m:f>
                        </m:sub>
                        <m:sup>
                          <m:f>
                            <m:fPr>
                              <m:ctrlPr>
                                <a:rPr lang="ru-RU" sz="1400" b="1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ru-RU" sz="1400" b="1" i="1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num>
                            <m:den>
                              <m:r>
                                <a:rPr lang="ru-RU" sz="1400" b="1" i="1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den>
                          </m:f>
                        </m:sup>
                        <m:e>
                          <m:r>
                            <a:rPr lang="ru-RU" sz="1400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ru-RU" sz="14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b="1" i="1">
                                  <a:latin typeface="Cambria Math" panose="02040503050406030204" pitchFamily="18" charset="0"/>
                                </a:rPr>
                                <m:t>𝒎</m:t>
                              </m:r>
                              <m:r>
                                <a:rPr lang="ru-RU" sz="1400" b="1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4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e>
                          </m:d>
                          <m:r>
                            <a:rPr lang="ru-RU" sz="1400" b="1" i="1">
                              <a:latin typeface="Cambria Math" panose="02040503050406030204" pitchFamily="18" charset="0"/>
                            </a:rPr>
                            <m:t>∙</m:t>
                          </m:r>
                          <m:nary>
                            <m:naryPr>
                              <m:chr m:val="∏"/>
                              <m:limLoc m:val="undOvr"/>
                              <m:ctrlPr>
                                <a:rPr lang="ru-RU" sz="1400" b="1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eqArr>
                                <m:eqArrPr>
                                  <m:ctrlP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  <m:t>𝒋</m:t>
                                  </m:r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  <m:t>=−</m:t>
                                  </m:r>
                                  <m:f>
                                    <m:fPr>
                                      <m:ctrlP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𝒏</m:t>
                                      </m:r>
                                    </m:num>
                                    <m:den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𝟐</m:t>
                                      </m:r>
                                    </m:den>
                                  </m:f>
                                </m:e>
                                <m:e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  <m:t>≠</m:t>
                                  </m:r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  <m:t>𝒋</m:t>
                                  </m:r>
                                </m:e>
                              </m:eqArr>
                            </m:sub>
                            <m:sup>
                              <m:f>
                                <m:fPr>
                                  <m:ctrlP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  <m:t>𝒏</m:t>
                                  </m:r>
                                </m:num>
                                <m:den>
                                  <m: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den>
                              </m:f>
                            </m:sup>
                            <m:e>
                              <m:f>
                                <m:fPr>
                                  <m:ctrlPr>
                                    <a:rPr lang="ru-RU" sz="1400" b="1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d>
                                    <m:dPr>
                                      <m:ctrlP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d>
                                        <m:dPr>
                                          <m:ctrlPr>
                                            <a:rPr lang="ru-RU" sz="14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400" b="1" i="1">
                                              <a:latin typeface="Cambria Math" panose="02040503050406030204" pitchFamily="18" charset="0"/>
                                            </a:rPr>
                                            <m:t>𝒎</m:t>
                                          </m:r>
                                          <m:r>
                                            <a:rPr lang="ru-RU" sz="1400" b="1" i="1">
                                              <a:latin typeface="Cambria Math" panose="02040503050406030204" pitchFamily="18" charset="0"/>
                                            </a:rPr>
                                            <m:t>+</m:t>
                                          </m:r>
                                          <m:r>
                                            <a:rPr lang="en-US" sz="1400" b="1" i="1"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e>
                                      </m:d>
                                    </m:e>
                                  </m:d>
                                </m:num>
                                <m:den>
                                  <m:d>
                                    <m:dPr>
                                      <m:ctrlP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sz="1400" b="1" i="1">
                                          <a:latin typeface="Cambria Math" panose="02040503050406030204" pitchFamily="18" charset="0"/>
                                        </a:rPr>
                                        <m:t>𝒋</m:t>
                                      </m:r>
                                    </m:e>
                                  </m:d>
                                </m:den>
                              </m:f>
                            </m:e>
                          </m:nary>
                        </m:e>
                      </m:nary>
                    </m:oMath>
                  </m:oMathPara>
                </a14:m>
                <a:endParaRPr lang="ru-RU" sz="1400" b="1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00160" y="1481310"/>
                <a:ext cx="3355469" cy="9655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7974689" y="2794114"/>
                <a:ext cx="2806409" cy="6972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ru-RU" sz="1600" b="1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ru-RU" sz="1600" b="1" i="1"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</m:acc>
                      <m:r>
                        <a:rPr lang="ru-RU" sz="1600" b="1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ru-RU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ru-RU" sz="1600" b="1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</m:acc>
                          <m:r>
                            <a:rPr lang="ru-RU" sz="16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ru-RU" sz="1600" b="1" i="1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</m:d>
                      <m:r>
                        <a:rPr lang="ru-RU" sz="1600" b="1" i="1">
                          <a:latin typeface="Cambria Math" panose="02040503050406030204" pitchFamily="18" charset="0"/>
                        </a:rPr>
                        <m:t>≡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sz="16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ru-RU" sz="1600" b="1" i="1">
                              <a:latin typeface="Cambria Math" panose="02040503050406030204" pitchFamily="18" charset="0"/>
                            </a:rPr>
                            <m:t>𝒌</m:t>
                          </m:r>
                          <m:r>
                            <a:rPr lang="ru-RU" sz="16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ru-RU" sz="1600" b="1" i="1">
                              <a:latin typeface="Cambria Math" panose="02040503050406030204" pitchFamily="18" charset="0"/>
                            </a:rPr>
                            <m:t>𝟎</m:t>
                          </m:r>
                        </m:sub>
                        <m:sup>
                          <m:r>
                            <a:rPr lang="ru-RU" sz="1600" b="1" i="1">
                              <a:latin typeface="Cambria Math" panose="02040503050406030204" pitchFamily="18" charset="0"/>
                            </a:rPr>
                            <m:t>𝑴</m:t>
                          </m:r>
                        </m:sup>
                        <m:e>
                          <m:acc>
                            <m:accPr>
                              <m:chr m:val="̂"/>
                              <m:ctrlPr>
                                <a:rPr lang="ru-RU" sz="1600" b="1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</m:acc>
                          <m:d>
                            <m:dPr>
                              <m:begChr m:val="["/>
                              <m:endChr m:val="]"/>
                              <m:ctrlPr>
                                <a:rPr lang="ru-RU" sz="16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e>
                          </m:d>
                          <m:r>
                            <a:rPr lang="ru-RU" sz="1600" b="1" i="1">
                              <a:latin typeface="Cambria Math" panose="02040503050406030204" pitchFamily="18" charset="0"/>
                            </a:rPr>
                            <m:t>∙</m:t>
                          </m:r>
                          <m:sSup>
                            <m:sSupPr>
                              <m:ctrlPr>
                                <a:rPr lang="ru-RU" sz="16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p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∙</m:t>
                              </m:r>
                              <m:f>
                                <m:fPr>
                                  <m:ctrlPr>
                                    <a:rPr lang="ru-RU" sz="1600" b="1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ru-RU" sz="1600" b="1" i="1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  <m:r>
                                    <a:rPr lang="ru-RU" sz="1600" b="1" i="1">
                                      <a:latin typeface="Cambria Math" panose="02040503050406030204" pitchFamily="18" charset="0"/>
                                    </a:rPr>
                                    <m:t>𝝅</m:t>
                                  </m:r>
                                </m:num>
                                <m:den>
                                  <m:r>
                                    <a:rPr lang="ru-RU" sz="1600" b="1" i="1">
                                      <a:latin typeface="Cambria Math" panose="02040503050406030204" pitchFamily="18" charset="0"/>
                                    </a:rPr>
                                    <m:t>𝑵</m:t>
                                  </m:r>
                                </m:den>
                              </m:f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ru-RU" sz="1600" b="1" i="1">
                                  <a:latin typeface="Cambria Math" panose="02040503050406030204" pitchFamily="18" charset="0"/>
                                </a:rPr>
                                <m:t>𝜹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ru-RU" sz="1600" b="1" dirty="0"/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4689" y="2794114"/>
                <a:ext cx="2806409" cy="69724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474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амка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TM03457475[[fn=Рамка]]</Template>
  <TotalTime>2169</TotalTime>
  <Words>345</Words>
  <Application>Microsoft Office PowerPoint</Application>
  <PresentationFormat>Широкоэкранный</PresentationFormat>
  <Paragraphs>113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9" baseType="lpstr">
      <vt:lpstr>Arial</vt:lpstr>
      <vt:lpstr>Calibri</vt:lpstr>
      <vt:lpstr>Cambria Math</vt:lpstr>
      <vt:lpstr>Corbel</vt:lpstr>
      <vt:lpstr>Wingdings 2</vt:lpstr>
      <vt:lpstr>Рамка</vt:lpstr>
      <vt:lpstr>Разработка численных методов обработки сейсмических изображений</vt:lpstr>
      <vt:lpstr>Постановка задачи</vt:lpstr>
      <vt:lpstr>Теория построения оптимального фильтра</vt:lpstr>
      <vt:lpstr>Теория построения оптимального фильтра</vt:lpstr>
      <vt:lpstr>Теория построения оптимального фильтра</vt:lpstr>
      <vt:lpstr>Теория построения оптимального фильтра</vt:lpstr>
      <vt:lpstr>Теория построения оптимального фильтра</vt:lpstr>
      <vt:lpstr>Трудности реализации</vt:lpstr>
      <vt:lpstr>Структура программы</vt:lpstr>
      <vt:lpstr>Структура программы</vt:lpstr>
      <vt:lpstr>Параметры тестовых данных</vt:lpstr>
      <vt:lpstr>Параметры тестовых данных</vt:lpstr>
      <vt:lpstr>Параметры тестовых данных</vt:lpstr>
      <vt:lpstr>Фильтрация изображений</vt:lpstr>
      <vt:lpstr>Фильтрация изображений</vt:lpstr>
      <vt:lpstr>Фильтрация изображений</vt:lpstr>
      <vt:lpstr>Фильтрация изображений</vt:lpstr>
      <vt:lpstr>Фильтрация изображений</vt:lpstr>
      <vt:lpstr>Фильтрация изображений</vt:lpstr>
      <vt:lpstr>Результаты работы программы</vt:lpstr>
      <vt:lpstr>Результаты работы программы</vt:lpstr>
      <vt:lpstr>Заключения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численных методов обработки сейсмических изображений</dc:title>
  <dc:creator>Khaidarpashich Ruslan</dc:creator>
  <cp:lastModifiedBy>Khaidarpashich Ruslan</cp:lastModifiedBy>
  <cp:revision>89</cp:revision>
  <dcterms:created xsi:type="dcterms:W3CDTF">2023-04-23T12:05:04Z</dcterms:created>
  <dcterms:modified xsi:type="dcterms:W3CDTF">2023-05-31T19:23:14Z</dcterms:modified>
</cp:coreProperties>
</file>

<file path=docProps/thumbnail.jpeg>
</file>